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2cbaccf8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2cbaccf8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2cbaccf83_4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2cbaccf83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2cbaccf83_4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2cbaccf83_4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2cbaccf83_4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2cbaccf83_4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2cbaccf83_4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2cbaccf83_4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2cbaccf83_4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2cbaccf83_4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2cbaccf83_4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2cbaccf83_4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2cbaccf83_4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2cbaccf83_4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2cbaccf83_4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2cbaccf83_4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2cbaccf83_4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2cbaccf83_4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2cbaccf83_4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2cbaccf83_4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2cbaccf83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2cbaccf83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2cbaccf83_4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2cbaccf83_4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2cbaccf83_4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2cbaccf83_4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2cbaccf83_4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2cbaccf83_4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2cbaccf83_4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2cbaccf83_4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2cbaccf83_4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2cbaccf83_4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2cbaccf83_4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2cbaccf83_4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2cbaccf83_4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2cbaccf83_4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2cbaccf83_4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2cbaccf83_4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2cbaccf83_4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2cbaccf83_4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2cbaccf83_4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2cbaccf83_4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2cbaccf83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2cbaccf83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2cbaccf83_4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2cbaccf83_4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2cbaccf83_4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2cbaccf83_4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2cbaccf83_4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2cbaccf83_4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2cbaccf83_4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2cbaccf83_4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2cbaccf83_4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2cbaccf83_4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2cbaccf83_4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2cbaccf83_4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2cbaccf83_4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2cbaccf83_4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2cbaccf83_4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2cbaccf83_4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2cbaccf83_4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2cbaccf83_4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2cbaccf83_4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2cbaccf83_4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2cbaccf83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2cbaccf83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2cbaccf83_4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2cbaccf83_4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2cbaccf83_4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2cbaccf83_4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2cbaccf83_4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2cbaccf83_4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2cbaccf83_4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2cbaccf83_4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2cbaccf83_4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2cbaccf83_4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2cbaccf83_4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2cbaccf83_4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2cbaccf83_4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2cbaccf83_4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2cbaccf83_4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2cbaccf83_4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2cbaccf83_4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2cbaccf83_4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2cbaccf83_4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2cbaccf83_4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2cbaccf83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2cbaccf83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2cbaccf83_4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42cbaccf83_4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2cbaccf83_4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2cbaccf83_4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2cbaccf83_4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2cbaccf83_4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2cbaccf83_4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2cbaccf83_4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2cbaccf83_4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2cbaccf83_4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42cbaccf83_4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42cbaccf83_4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2cbaccf83_4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42cbaccf83_4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42cbaccf83_4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42cbaccf83_4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2cbaccf83_4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42cbaccf83_4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42cbaccf83_4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42cbaccf83_4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2cbaccf83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2cbaccf83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42cbaccf83_4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42cbaccf83_4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42cbaccf83_4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42cbaccf83_4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42cbaccf83_4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42cbaccf83_4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42cbaccf83_4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42cbaccf83_4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42cbaccf83_4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42cbaccf83_4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42cbaccf83_4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42cbaccf83_4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42cbaccf83_4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42cbaccf83_4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42cbaccf83_4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42cbaccf83_4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42cbaccf83_4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42cbaccf83_4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42cbaccf83_4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42cbaccf83_4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2cbaccf83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2cbaccf83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42cbaccf83_4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42cbaccf83_4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42cbaccf83_4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42cbaccf83_4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42cbaccf83_4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42cbaccf83_4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42cbaccf83_4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42cbaccf83_4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42cbaccf83_4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42cbaccf83_4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42cbaccf83_4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42cbaccf83_4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42cbaccf83_4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42cbaccf83_4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42cbaccf83_4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42cbaccf83_4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42cbaccf83_4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42cbaccf83_4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2cbaccf83_4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2cbaccf83_4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2cbaccf83_4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2cbaccf83_4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42cbaccf83_4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42cbaccf83_4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42cbaccf83_4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42cbaccf83_4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2cbaccf83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2cbaccf83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981549"/>
            <a:ext cx="9144000" cy="70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b="38309" l="0" r="0" t="38312"/>
          <a:stretch/>
        </p:blipFill>
        <p:spPr>
          <a:xfrm>
            <a:off x="0" y="0"/>
            <a:ext cx="9144006" cy="98155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type="ctrTitle"/>
          </p:nvPr>
        </p:nvSpPr>
        <p:spPr>
          <a:xfrm>
            <a:off x="2938225" y="2491450"/>
            <a:ext cx="5379900" cy="1019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938225" y="3571325"/>
            <a:ext cx="5379900" cy="55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None/>
              <a:defRPr sz="1400">
                <a:solidFill>
                  <a:srgbClr val="21212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None/>
              <a:defRPr sz="1400">
                <a:solidFill>
                  <a:srgbClr val="21212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None/>
              <a:defRPr sz="1400">
                <a:solidFill>
                  <a:srgbClr val="21212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None/>
              <a:defRPr sz="1400">
                <a:solidFill>
                  <a:srgbClr val="21212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None/>
              <a:defRPr sz="1400">
                <a:solidFill>
                  <a:srgbClr val="21212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None/>
              <a:defRPr sz="1400">
                <a:solidFill>
                  <a:srgbClr val="21212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None/>
              <a:defRPr sz="1400">
                <a:solidFill>
                  <a:srgbClr val="21212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None/>
              <a:defRPr sz="1400">
                <a:solidFill>
                  <a:srgbClr val="21212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None/>
              <a:defRPr sz="1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microsoft.com/en-us/research/wp-content/uploads/2016/10/wwwfp0192-mitra.pdf" TargetMode="External"/><Relationship Id="rId4" Type="http://schemas.openxmlformats.org/officeDocument/2006/relationships/hyperlink" Target="https://github.com/bmitra-msft/NDRM/blob/master/notebooks/Duet.ipynb" TargetMode="External"/><Relationship Id="rId5" Type="http://schemas.openxmlformats.org/officeDocument/2006/relationships/hyperlink" Target="https://arxiv.org/abs/1710.04087" TargetMode="External"/><Relationship Id="rId6" Type="http://schemas.openxmlformats.org/officeDocument/2006/relationships/hyperlink" Target="https://github.com/facebookresearch/MUSE" TargetMode="External"/><Relationship Id="rId7" Type="http://schemas.openxmlformats.org/officeDocument/2006/relationships/hyperlink" Target="https://arxiv.org/pdf/1805.00879.pdf" TargetMode="External"/><Relationship Id="rId8" Type="http://schemas.openxmlformats.org/officeDocument/2006/relationships/hyperlink" Target="https://github.com/rlitschk/UnsupCLIR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Relationship Id="rId4" Type="http://schemas.openxmlformats.org/officeDocument/2006/relationships/image" Target="../media/image6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Relationship Id="rId4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Relationship Id="rId4" Type="http://schemas.openxmlformats.org/officeDocument/2006/relationships/image" Target="../media/image2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4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1.png"/><Relationship Id="rId4" Type="http://schemas.openxmlformats.org/officeDocument/2006/relationships/image" Target="../media/image53.png"/><Relationship Id="rId5" Type="http://schemas.openxmlformats.org/officeDocument/2006/relationships/image" Target="../media/image4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arxiv.org/pdf/1808.08933.pdf" TargetMode="External"/><Relationship Id="rId4" Type="http://schemas.openxmlformats.org/officeDocument/2006/relationships/hyperlink" Target="https://arxiv.org/pdf/1804.07875.pdf" TargetMode="External"/><Relationship Id="rId5" Type="http://schemas.openxmlformats.org/officeDocument/2006/relationships/hyperlink" Target="https://arxiv.org/pdf/1804.07755.pdf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microsoft.com/en-us/research/uploads/prod/2018/04/NeuralIR-Nov2017.pdf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www.microsoft.com/en-us/research/wp-content/uploads/2016/10/wwwfp0192-mitra.pdf" TargetMode="External"/><Relationship Id="rId4" Type="http://schemas.openxmlformats.org/officeDocument/2006/relationships/hyperlink" Target="https://arxiv.org/abs/1710.04087" TargetMode="External"/><Relationship Id="rId9" Type="http://schemas.openxmlformats.org/officeDocument/2006/relationships/hyperlink" Target="https://link.springer.com/content/pdf/10.1007%2Fs10791-017-9321-y.pdf" TargetMode="External"/><Relationship Id="rId5" Type="http://schemas.openxmlformats.org/officeDocument/2006/relationships/hyperlink" Target="https://arxiv.org/pdf/1805.00879.pdf" TargetMode="External"/><Relationship Id="rId6" Type="http://schemas.openxmlformats.org/officeDocument/2006/relationships/hyperlink" Target="http://www.iro.umontreal.ca/~nie/IFT6255/Books/CLIR.pdf" TargetMode="External"/><Relationship Id="rId7" Type="http://schemas.openxmlformats.org/officeDocument/2006/relationships/hyperlink" Target="https://www.microsoft.com/en-us/research/wp-content/uploads/2017/06/fntir-neuralir-mitra.pdf" TargetMode="External"/><Relationship Id="rId8" Type="http://schemas.openxmlformats.org/officeDocument/2006/relationships/hyperlink" Target="http://nn4ir.com/wsdm2018/slides/NN4IR.pdf" TargetMode="External"/></Relationships>
</file>

<file path=ppt/slides/_rels/slide68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faneshion/MatchZoo" TargetMode="External"/><Relationship Id="rId10" Type="http://schemas.openxmlformats.org/officeDocument/2006/relationships/hyperlink" Target="https://www.microsoft.com/en-us/research/wp-content/uploads/2016/10/wwwfp0192-mitra.pdf" TargetMode="External"/><Relationship Id="rId13" Type="http://schemas.openxmlformats.org/officeDocument/2006/relationships/hyperlink" Target="https://github.com/khui/copacrr" TargetMode="External"/><Relationship Id="rId12" Type="http://schemas.openxmlformats.org/officeDocument/2006/relationships/hyperlink" Target="https://arxiv.org/pdf/1704.03940.pdf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arxiv.org/pdf/1805.00879.pdf" TargetMode="External"/><Relationship Id="rId4" Type="http://schemas.openxmlformats.org/officeDocument/2006/relationships/hyperlink" Target="https://github.com/rlitschk/UnsupCLIR" TargetMode="External"/><Relationship Id="rId9" Type="http://schemas.openxmlformats.org/officeDocument/2006/relationships/hyperlink" Target="http://www.cs.jhu.edu/~kevinduh/a/wikiclir2018/" TargetMode="External"/><Relationship Id="rId14" Type="http://schemas.openxmlformats.org/officeDocument/2006/relationships/hyperlink" Target="https://arxiv.org/pdf/1706.10192.pdf" TargetMode="External"/><Relationship Id="rId5" Type="http://schemas.openxmlformats.org/officeDocument/2006/relationships/hyperlink" Target="https://dl.acm.org/citation.cfm?id=2767752" TargetMode="External"/><Relationship Id="rId6" Type="http://schemas.openxmlformats.org/officeDocument/2006/relationships/hyperlink" Target="https://arxiv.org/pdf/1805.07591.pdf" TargetMode="External"/><Relationship Id="rId7" Type="http://schemas.openxmlformats.org/officeDocument/2006/relationships/hyperlink" Target="https://github.com/thunlp/EntityDuetNeuralRanking" TargetMode="External"/><Relationship Id="rId8" Type="http://schemas.openxmlformats.org/officeDocument/2006/relationships/hyperlink" Target="http://aclweb.org/anthology/N18-2073" TargetMode="External"/></Relationships>
</file>

<file path=ppt/slides/_rels/slide69.xml.rels><?xml version="1.0" encoding="UTF-8" standalone="yes"?><Relationships xmlns="http://schemas.openxmlformats.org/package/2006/relationships"><Relationship Id="rId11" Type="http://schemas.openxmlformats.org/officeDocument/2006/relationships/hyperlink" Target="https://arxiv.org/pdf/1808.08933.pdf" TargetMode="External"/><Relationship Id="rId10" Type="http://schemas.openxmlformats.org/officeDocument/2006/relationships/hyperlink" Target="http://www.aclweb.org/anthology/E17-1084" TargetMode="External"/><Relationship Id="rId13" Type="http://schemas.openxmlformats.org/officeDocument/2006/relationships/hyperlink" Target="https://arxiv.org/pdf/1602.01925.pdf" TargetMode="External"/><Relationship Id="rId12" Type="http://schemas.openxmlformats.org/officeDocument/2006/relationships/hyperlink" Target="https://github.com/ccsasuke/umw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arxiv.org/abs/1710.04087" TargetMode="External"/><Relationship Id="rId4" Type="http://schemas.openxmlformats.org/officeDocument/2006/relationships/hyperlink" Target="https://github.com/facebookresearch/MUSE" TargetMode="External"/><Relationship Id="rId9" Type="http://schemas.openxmlformats.org/officeDocument/2006/relationships/hyperlink" Target="https://github.com/longdt219/XlingualEmb" TargetMode="External"/><Relationship Id="rId15" Type="http://schemas.openxmlformats.org/officeDocument/2006/relationships/hyperlink" Target="https://github.com/lmthang/bivec" TargetMode="External"/><Relationship Id="rId14" Type="http://schemas.openxmlformats.org/officeDocument/2006/relationships/hyperlink" Target="http://www.aclweb.org/anthology/W15-1521" TargetMode="External"/><Relationship Id="rId17" Type="http://schemas.openxmlformats.org/officeDocument/2006/relationships/hyperlink" Target="https://arxiv.org/pdf/1804.08316.pdf" TargetMode="External"/><Relationship Id="rId16" Type="http://schemas.openxmlformats.org/officeDocument/2006/relationships/hyperlink" Target="http://www.aclweb.org/anthology/P16-1157" TargetMode="External"/><Relationship Id="rId5" Type="http://schemas.openxmlformats.org/officeDocument/2006/relationships/hyperlink" Target="https://code.facebook.com/posts/550719898617409/under-the-hood-multilingual-embeddings/" TargetMode="External"/><Relationship Id="rId6" Type="http://schemas.openxmlformats.org/officeDocument/2006/relationships/hyperlink" Target="https://arxiv.org/pdf/1702.03859.pdf" TargetMode="External"/><Relationship Id="rId18" Type="http://schemas.openxmlformats.org/officeDocument/2006/relationships/hyperlink" Target="http://delivery.acm.org/10.1145/2390000/2382096/p477-tackstrom.pdf?ip=130.132.173.188&amp;id=2382096&amp;acc=OPEN&amp;key=AA86BE8B6928DDC7%2E25D92BB326E6095D%2E4D4702B0C3E38B35%2E6D218144511F3437&amp;__acm__=1536335661_d8878fb5bf0ea86c483a98915f378c6b" TargetMode="External"/><Relationship Id="rId7" Type="http://schemas.openxmlformats.org/officeDocument/2006/relationships/hyperlink" Target="https://github.com/Babylonpartners/fastText_multilingual" TargetMode="External"/><Relationship Id="rId8" Type="http://schemas.openxmlformats.org/officeDocument/2006/relationships/hyperlink" Target="https://www.aclweb.org/anthology/D16-1136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5.png"/><Relationship Id="rId4" Type="http://schemas.openxmlformats.org/officeDocument/2006/relationships/image" Target="../media/image1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6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6" Type="http://schemas.openxmlformats.org/officeDocument/2006/relationships/image" Target="../media/image4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2676600" y="2571750"/>
            <a:ext cx="6467400" cy="5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Crosslingual Information Retrieval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(CLIR)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2676600" y="3216225"/>
            <a:ext cx="5379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Rui Zhang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 25, 2018 @ Advanced NLP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Language Models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score a document D given a query Q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Bayes rule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P(Q) is not important because we only care about the ranking of 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assume P(D) is the same for all documents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13314" t="0"/>
          <a:stretch/>
        </p:blipFill>
        <p:spPr>
          <a:xfrm>
            <a:off x="2621848" y="2840100"/>
            <a:ext cx="3381124" cy="60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Language Models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Assume independence between terms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 a unigram language model given by D to score Q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language model can be estimated via Maximum Likelihood (ML)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789" y="1704598"/>
            <a:ext cx="1848425" cy="4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2738" y="2705774"/>
            <a:ext cx="375853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9150" y="3821075"/>
            <a:ext cx="216572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Language Models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152475"/>
            <a:ext cx="8520600" cy="22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language model can be estimated via Maximum Likelihood (ML)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But suffer from sparsity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score is 0 if a query term does not appear in D, which is too strict.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smoothing from the language model estimated on the whole collection C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138" y="1608075"/>
            <a:ext cx="216572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8623" y="3557925"/>
            <a:ext cx="4626752" cy="130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Relevance Model and Pseudo Relevance Feedback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152475"/>
            <a:ext cx="8520600" cy="3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Relance Model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Score as the negative KL divergence between two language models given by Q and D.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KL divergence is small -&gt; two language models are close -&gt; score is large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to estimate language model Q 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ML without Smoothing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use the documents retrieved at first round: Pseudo Relevance Feedback</a:t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538" y="2809196"/>
            <a:ext cx="3510924" cy="11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Problems in IR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European Languages (English, French, ...)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Word Stemming: Discard meaningless morphological variations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boy's cars are different colors =&gt;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boy car be differ color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Word Decompounding:  Complex words can be compounded from simpler words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 hungerstreiks =&gt; hunger (hunger),  </a:t>
            </a:r>
            <a:r>
              <a:rPr lang="en"/>
              <a:t>streiks </a:t>
            </a:r>
            <a:r>
              <a:rPr lang="en"/>
              <a:t>(strikes)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3704100" y="4833300"/>
            <a:ext cx="54399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https://nlp.stanford.edu/IR-book/html/htmledition/stemming-and-lemmatization-1.html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Problems in IR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East Asian Languages (Chinese, Japanese, ...)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Word Segmentation:  find word boundary due to the absence of space to delimit words.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675" y="2723675"/>
            <a:ext cx="4931793" cy="3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2825" y="3466224"/>
            <a:ext cx="1952694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 rotWithShape="1">
          <a:blip r:embed="rId5">
            <a:alphaModFix/>
          </a:blip>
          <a:srcRect b="0" l="0" r="47103" t="0"/>
          <a:stretch/>
        </p:blipFill>
        <p:spPr>
          <a:xfrm>
            <a:off x="3535525" y="3466225"/>
            <a:ext cx="4025648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0582" y="3843485"/>
            <a:ext cx="5046593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 rotWithShape="1">
          <a:blip r:embed="rId5">
            <a:alphaModFix/>
          </a:blip>
          <a:srcRect b="0" l="54134" r="0" t="0"/>
          <a:stretch/>
        </p:blipFill>
        <p:spPr>
          <a:xfrm>
            <a:off x="370099" y="3843475"/>
            <a:ext cx="3490476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6037200" y="4896000"/>
            <a:ext cx="31068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http://www.iro.umontreal.ca/~nie/IFT6255/Books/CLIR.pdf</a:t>
            </a:r>
            <a:endParaRPr sz="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Crosslingual Information Retrieval (CLIR)</a:t>
            </a:r>
            <a:endParaRPr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311700" y="1152475"/>
            <a:ext cx="8520600" cy="12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Retrieve information in a language different from the language of the query.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Retrieve documents written in French or Chinese with a query written in English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Crosslingual Information Retrieval (CLIR)</a:t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311700" y="1152475"/>
            <a:ext cx="8520600" cy="3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desired information does not exist in the native language.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English speaker traveling in the Philippines wants to find information about local food.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user wants to find all the relevant information regardless of the language is used.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Patent Retrieval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users can understand more than one language.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</a:t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152475"/>
            <a:ext cx="8520600" cy="12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Develop tools to match such terms in different languages that describe the same or a similar meaning.</a:t>
            </a:r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748" y="2201350"/>
            <a:ext cx="6162525" cy="20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/>
          <p:nvPr/>
        </p:nvSpPr>
        <p:spPr>
          <a:xfrm>
            <a:off x="6037200" y="4896000"/>
            <a:ext cx="31068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http://www.iro.umontreal.ca/~nie/IFT6255/Books/CLIR.pdf</a:t>
            </a:r>
            <a:endParaRPr sz="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CLIR by Translation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translation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Mapping the document representation into the query representation space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Query translation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Mapping the query representation into the document representation space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Pivot language or interlingua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Mapping both document and query representations to a third space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General IR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Traditional IR Models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Language Problems in IR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Crosslingual IR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Motivation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CLIR by Translation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Three recent papers on Three subtopics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Neural Network for IR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Crosslingual Word Embeddings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Unsupervised CLIR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Translation</a:t>
            </a:r>
            <a:endParaRPr/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762" y="1152475"/>
            <a:ext cx="5152477" cy="3722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 txBox="1"/>
          <p:nvPr/>
        </p:nvSpPr>
        <p:spPr>
          <a:xfrm>
            <a:off x="5077475" y="4874975"/>
            <a:ext cx="4066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http://www.ccs.neu.edu/home/jaa/IS4200.12S/Handouts/cross_language.pdf</a:t>
            </a:r>
            <a:endParaRPr sz="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Translation</a:t>
            </a:r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862" y="1152475"/>
            <a:ext cx="5202276" cy="37704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 txBox="1"/>
          <p:nvPr/>
        </p:nvSpPr>
        <p:spPr>
          <a:xfrm>
            <a:off x="5077475" y="4874975"/>
            <a:ext cx="4066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http://www.ccs.neu.edu/home/jaa/IS4200.12S/Handouts/cross_language.pdf</a:t>
            </a:r>
            <a:endParaRPr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Pivot language or interlingua</a:t>
            </a:r>
            <a:endParaRPr/>
          </a:p>
        </p:txBody>
      </p:sp>
      <p:sp>
        <p:nvSpPr>
          <p:cNvPr id="216" name="Google Shape;216;p35"/>
          <p:cNvSpPr txBox="1"/>
          <p:nvPr/>
        </p:nvSpPr>
        <p:spPr>
          <a:xfrm>
            <a:off x="3755550" y="4680750"/>
            <a:ext cx="16329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Vauquois Triangle</a:t>
            </a:r>
            <a:endParaRPr/>
          </a:p>
        </p:txBody>
      </p:sp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675" y="1113588"/>
            <a:ext cx="5692648" cy="3471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5"/>
          <p:cNvSpPr txBox="1"/>
          <p:nvPr/>
        </p:nvSpPr>
        <p:spPr>
          <a:xfrm>
            <a:off x="5976800" y="4896000"/>
            <a:ext cx="3167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http://www.iro.umontreal.ca/~nie/IFT6255/Books/CLIR.pdf</a:t>
            </a:r>
            <a:endParaRPr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Translation vs Query Translation</a:t>
            </a:r>
            <a:endParaRPr/>
          </a:p>
        </p:txBody>
      </p:sp>
      <p:sp>
        <p:nvSpPr>
          <p:cNvPr id="224" name="Google Shape;224;p36"/>
          <p:cNvSpPr txBox="1"/>
          <p:nvPr>
            <p:ph idx="1" type="body"/>
          </p:nvPr>
        </p:nvSpPr>
        <p:spPr>
          <a:xfrm>
            <a:off x="311700" y="1152475"/>
            <a:ext cx="8520600" cy="3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Translation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Documents can be </a:t>
            </a:r>
            <a:r>
              <a:rPr lang="en"/>
              <a:t>translate</a:t>
            </a:r>
            <a:r>
              <a:rPr lang="en"/>
              <a:t>d and stored offline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Automatic translation can be slow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Richer contexts to avoid translation ambiguity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Query Translation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and Fast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Difficult disambiguation of query terms with short queries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translate documents retrieved at query time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Cutting Edges - Three papers on Three subtopics</a:t>
            </a:r>
            <a:endParaRPr/>
          </a:p>
        </p:txBody>
      </p:sp>
      <p:sp>
        <p:nvSpPr>
          <p:cNvPr id="230" name="Google Shape;230;p37"/>
          <p:cNvSpPr txBox="1"/>
          <p:nvPr>
            <p:ph idx="1" type="body"/>
          </p:nvPr>
        </p:nvSpPr>
        <p:spPr>
          <a:xfrm>
            <a:off x="311700" y="1152475"/>
            <a:ext cx="8520600" cy="3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DUET </a:t>
            </a:r>
            <a:r>
              <a:rPr lang="en" u="sng">
                <a:solidFill>
                  <a:schemeClr val="hlink"/>
                </a:solidFill>
                <a:hlinkClick r:id="rId3"/>
              </a:rPr>
              <a:t>Learning to Match using Local and Distributed Representations of Text for Web Search</a:t>
            </a:r>
            <a:r>
              <a:rPr lang="en"/>
              <a:t> (WWW 2017) [</a:t>
            </a:r>
            <a:r>
              <a:rPr lang="en" u="sng">
                <a:solidFill>
                  <a:schemeClr val="hlink"/>
                </a:solidFill>
                <a:hlinkClick r:id="rId4"/>
              </a:rPr>
              <a:t>code</a:t>
            </a:r>
            <a:r>
              <a:rPr lang="en"/>
              <a:t>]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to Rank Documents using Neural Networks (Monolingual IR)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2. MUSE </a:t>
            </a:r>
            <a:r>
              <a:rPr lang="en" u="sng">
                <a:solidFill>
                  <a:schemeClr val="hlink"/>
                </a:solidFill>
                <a:hlinkClick r:id="rId5"/>
              </a:rPr>
              <a:t>Word Translation Without Parallel Data</a:t>
            </a:r>
            <a:r>
              <a:rPr lang="en"/>
              <a:t> (ICLR 2018) [</a:t>
            </a:r>
            <a:r>
              <a:rPr lang="en" u="sng">
                <a:solidFill>
                  <a:schemeClr val="hlink"/>
                </a:solidFill>
                <a:hlinkClick r:id="rId6"/>
              </a:rPr>
              <a:t>code</a:t>
            </a:r>
            <a:r>
              <a:rPr lang="en"/>
              <a:t>]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Multilingual Word Embedding in the Same Space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 u="sng">
                <a:solidFill>
                  <a:schemeClr val="hlink"/>
                </a:solidFill>
                <a:hlinkClick r:id="rId7"/>
              </a:rPr>
              <a:t>Unsupervised Cross-Lingual Information Retrieval using Monolingual Data Only</a:t>
            </a:r>
            <a:r>
              <a:rPr lang="en"/>
              <a:t> (SIGIR 2018) [</a:t>
            </a:r>
            <a:r>
              <a:rPr lang="en" u="sng">
                <a:solidFill>
                  <a:schemeClr val="hlink"/>
                </a:solidFill>
                <a:hlinkClick r:id="rId8"/>
              </a:rPr>
              <a:t>code</a:t>
            </a:r>
            <a:r>
              <a:rPr lang="en"/>
              <a:t>]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Use MUSE for CLIR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idx="1" type="body"/>
          </p:nvPr>
        </p:nvSpPr>
        <p:spPr>
          <a:xfrm>
            <a:off x="311700" y="1152475"/>
            <a:ext cx="8520600" cy="3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Learning to Match using Local and Distributed Representations of Text for Web Search (DUET)</a:t>
            </a:r>
            <a:r>
              <a:rPr lang="en" sz="3000"/>
              <a:t> </a:t>
            </a:r>
            <a:endParaRPr sz="3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Bhaskar Mitra, Fernando Diaz, and Nick Craswell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WWW 2017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Information Retrieval</a:t>
            </a:r>
            <a:endParaRPr/>
          </a:p>
        </p:txBody>
      </p:sp>
      <p:sp>
        <p:nvSpPr>
          <p:cNvPr id="241" name="Google Shape;24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Neural IR is the application of shallow or deep neural networks to IR tasks.</a:t>
            </a:r>
            <a:endParaRPr/>
          </a:p>
        </p:txBody>
      </p:sp>
      <p:pic>
        <p:nvPicPr>
          <p:cNvPr id="242" name="Google Shape;2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375" y="1897800"/>
            <a:ext cx="3531401" cy="246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450" y="2784502"/>
            <a:ext cx="2874100" cy="6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9"/>
          <p:cNvSpPr txBox="1"/>
          <p:nvPr/>
        </p:nvSpPr>
        <p:spPr>
          <a:xfrm>
            <a:off x="3189550" y="4851000"/>
            <a:ext cx="5954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https://www.microsoft.com/en-us/research/wp-content/uploads/2017/06/fntir-neuralir-mitra.pdf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IR in Three Steps</a:t>
            </a:r>
            <a:endParaRPr/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175" y="1460125"/>
            <a:ext cx="4395901" cy="28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311700" y="1152475"/>
            <a:ext cx="4510800" cy="3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IR in three steps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 Query Representation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 Document Representation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Estimate relevance</a:t>
            </a:r>
            <a:endParaRPr/>
          </a:p>
        </p:txBody>
      </p:sp>
      <p:sp>
        <p:nvSpPr>
          <p:cNvPr id="252" name="Google Shape;252;p40"/>
          <p:cNvSpPr txBox="1"/>
          <p:nvPr/>
        </p:nvSpPr>
        <p:spPr>
          <a:xfrm>
            <a:off x="3189550" y="4851000"/>
            <a:ext cx="5954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https://www.microsoft.com/en-us/research/wp-content/uploads/2017/06/fntir-neuralir-mitra.pdf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DUET: A tale of two representations</a:t>
            </a:r>
            <a:endParaRPr/>
          </a:p>
        </p:txBody>
      </p:sp>
      <p:sp>
        <p:nvSpPr>
          <p:cNvPr id="258" name="Google Shape;25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a Query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Channel SEAHAWKS on today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DUET: A tale of two representations</a:t>
            </a:r>
            <a:endParaRPr/>
          </a:p>
        </p:txBody>
      </p:sp>
      <p:sp>
        <p:nvSpPr>
          <p:cNvPr id="264" name="Google Shape;264;p42"/>
          <p:cNvSpPr txBox="1"/>
          <p:nvPr>
            <p:ph idx="1" type="body"/>
          </p:nvPr>
        </p:nvSpPr>
        <p:spPr>
          <a:xfrm>
            <a:off x="311700" y="2178225"/>
            <a:ext cx="4116000" cy="27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Rare term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target document needs to contain the exact term "Seahawks", rather than "Patriots".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Learn a neural model to estimate the relevance from patterns of exact matches</a:t>
            </a:r>
            <a:endParaRPr sz="1400"/>
          </a:p>
        </p:txBody>
      </p:sp>
      <p:sp>
        <p:nvSpPr>
          <p:cNvPr id="265" name="Google Shape;265;p42"/>
          <p:cNvSpPr txBox="1"/>
          <p:nvPr>
            <p:ph idx="1" type="body"/>
          </p:nvPr>
        </p:nvSpPr>
        <p:spPr>
          <a:xfrm>
            <a:off x="311700" y="1152475"/>
            <a:ext cx="8520600" cy="9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a Query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Channel </a:t>
            </a:r>
            <a:r>
              <a:rPr b="1" lang="en"/>
              <a:t>SEAHAWKS</a:t>
            </a:r>
            <a:r>
              <a:rPr lang="en"/>
              <a:t> on today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Retrieval (IR)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Find relevant information (relevant documents containing such information) for a particular user need.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278" y="1896275"/>
            <a:ext cx="4309424" cy="26725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6027600" y="4896000"/>
            <a:ext cx="31164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http://www.iro.umontreal.ca/~nie/IFT6255/Books/CLIR.pdf</a:t>
            </a:r>
            <a:endParaRPr sz="9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DUET: A tale of two representations</a:t>
            </a:r>
            <a:endParaRPr/>
          </a:p>
        </p:txBody>
      </p:sp>
      <p:sp>
        <p:nvSpPr>
          <p:cNvPr id="271" name="Google Shape;271;p43"/>
          <p:cNvSpPr txBox="1"/>
          <p:nvPr>
            <p:ph idx="1" type="body"/>
          </p:nvPr>
        </p:nvSpPr>
        <p:spPr>
          <a:xfrm>
            <a:off x="311700" y="2178225"/>
            <a:ext cx="4116000" cy="27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Rare term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target document needs to contain the exact term "Seahawks", rather than "Patriots".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Learn a neural model to estimate the relevance from patterns of exact matches</a:t>
            </a:r>
            <a:endParaRPr sz="1400"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11700" y="1152475"/>
            <a:ext cx="8520600" cy="9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a Query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</a:t>
            </a:r>
            <a:r>
              <a:rPr b="1" lang="en"/>
              <a:t>Channel</a:t>
            </a:r>
            <a:r>
              <a:rPr lang="en"/>
              <a:t> SEAHAWKS on today</a:t>
            </a:r>
            <a:endParaRPr/>
          </a:p>
        </p:txBody>
      </p:sp>
      <p:sp>
        <p:nvSpPr>
          <p:cNvPr id="273" name="Google Shape;273;p43"/>
          <p:cNvSpPr txBox="1"/>
          <p:nvPr>
            <p:ph idx="1" type="body"/>
          </p:nvPr>
        </p:nvSpPr>
        <p:spPr>
          <a:xfrm>
            <a:off x="4815750" y="2178225"/>
            <a:ext cx="4170300" cy="16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Target document contains "ESPN" or "SKY Sports" instead of "Channel".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embedding can associate "ESPN" in the document and "Channel" in the query.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Learn embeddings of text and match query with document in the embedding space. </a:t>
            </a:r>
            <a:endParaRPr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DUET: A tale of two representations</a:t>
            </a:r>
            <a:endParaRPr/>
          </a:p>
        </p:txBody>
      </p:sp>
      <p:sp>
        <p:nvSpPr>
          <p:cNvPr id="279" name="Google Shape;279;p44"/>
          <p:cNvSpPr txBox="1"/>
          <p:nvPr>
            <p:ph idx="1" type="body"/>
          </p:nvPr>
        </p:nvSpPr>
        <p:spPr>
          <a:xfrm>
            <a:off x="311700" y="2178225"/>
            <a:ext cx="4116000" cy="27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Rare term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target document needs to contain the exact term "Seahawks", rather than "Patriots".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Learn a neural model to estimate the relevance from patterns of exact matches</a:t>
            </a:r>
            <a:endParaRPr sz="1400"/>
          </a:p>
        </p:txBody>
      </p:sp>
      <p:sp>
        <p:nvSpPr>
          <p:cNvPr id="280" name="Google Shape;280;p44"/>
          <p:cNvSpPr txBox="1"/>
          <p:nvPr>
            <p:ph idx="1" type="body"/>
          </p:nvPr>
        </p:nvSpPr>
        <p:spPr>
          <a:xfrm>
            <a:off x="311700" y="1152475"/>
            <a:ext cx="8520600" cy="9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a Query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</a:t>
            </a:r>
            <a:r>
              <a:rPr b="1" lang="en"/>
              <a:t>Channel</a:t>
            </a:r>
            <a:r>
              <a:rPr lang="en"/>
              <a:t> </a:t>
            </a:r>
            <a:r>
              <a:rPr b="1" lang="en"/>
              <a:t>SEAHAWKS</a:t>
            </a:r>
            <a:r>
              <a:rPr lang="en"/>
              <a:t> on today</a:t>
            </a:r>
            <a:endParaRPr/>
          </a:p>
        </p:txBody>
      </p:sp>
      <p:sp>
        <p:nvSpPr>
          <p:cNvPr id="281" name="Google Shape;281;p44"/>
          <p:cNvSpPr txBox="1"/>
          <p:nvPr>
            <p:ph idx="1" type="body"/>
          </p:nvPr>
        </p:nvSpPr>
        <p:spPr>
          <a:xfrm>
            <a:off x="4815750" y="2178225"/>
            <a:ext cx="4170300" cy="16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Target document contains "ESPN" or "SKY Sports" instead of "Channel".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embedding can associate "ESPN" in the document and "Channel" in the query.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Learn embeddings of text and match query with document in the embedding space. </a:t>
            </a:r>
            <a:endParaRPr sz="1400"/>
          </a:p>
        </p:txBody>
      </p:sp>
      <p:sp>
        <p:nvSpPr>
          <p:cNvPr id="282" name="Google Shape;282;p44"/>
          <p:cNvSpPr txBox="1"/>
          <p:nvPr>
            <p:ph idx="1" type="body"/>
          </p:nvPr>
        </p:nvSpPr>
        <p:spPr>
          <a:xfrm>
            <a:off x="403900" y="4294650"/>
            <a:ext cx="85206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DUET: Use neural networks to model both functions and learn their parameters jointly</a:t>
            </a:r>
            <a:endParaRPr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DUET Architecture</a:t>
            </a:r>
            <a:endParaRPr/>
          </a:p>
        </p:txBody>
      </p:sp>
      <p:sp>
        <p:nvSpPr>
          <p:cNvPr id="288" name="Google Shape;28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Local Model + Distributed Model</a:t>
            </a:r>
            <a:endParaRPr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50" y="1761850"/>
            <a:ext cx="3360143" cy="4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7550" y="1017713"/>
            <a:ext cx="4924747" cy="393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Model</a:t>
            </a:r>
            <a:endParaRPr/>
          </a:p>
        </p:txBody>
      </p:sp>
      <p:sp>
        <p:nvSpPr>
          <p:cNvPr id="296" name="Google Shape;296;p46"/>
          <p:cNvSpPr txBox="1"/>
          <p:nvPr>
            <p:ph idx="1" type="body"/>
          </p:nvPr>
        </p:nvSpPr>
        <p:spPr>
          <a:xfrm>
            <a:off x="311700" y="1152475"/>
            <a:ext cx="8520600" cy="9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patterns of exact matches of query terms in document.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Use the interaction matrix as input.</a:t>
            </a:r>
            <a:endParaRPr/>
          </a:p>
        </p:txBody>
      </p:sp>
      <p:pic>
        <p:nvPicPr>
          <p:cNvPr id="297" name="Google Shape;2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00" y="2203600"/>
            <a:ext cx="8475794" cy="271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Model</a:t>
            </a:r>
            <a:endParaRPr/>
          </a:p>
        </p:txBody>
      </p:sp>
      <p:sp>
        <p:nvSpPr>
          <p:cNvPr id="303" name="Google Shape;303;p47"/>
          <p:cNvSpPr txBox="1"/>
          <p:nvPr>
            <p:ph idx="1" type="body"/>
          </p:nvPr>
        </p:nvSpPr>
        <p:spPr>
          <a:xfrm>
            <a:off x="311700" y="1152475"/>
            <a:ext cx="8520600" cy="9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patterns of exact matches of query terms in document.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 the interaction matrix as input.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matches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Matches early in document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Matches for all query terms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In-order (phrasal) matches</a:t>
            </a:r>
            <a:endParaRPr/>
          </a:p>
        </p:txBody>
      </p:sp>
      <p:pic>
        <p:nvPicPr>
          <p:cNvPr id="304" name="Google Shape;3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225" y="3641625"/>
            <a:ext cx="4441526" cy="142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Model - CNN + Fully Connected Layer</a:t>
            </a:r>
            <a:endParaRPr/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000" y="1152475"/>
            <a:ext cx="6062004" cy="34742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8"/>
          <p:cNvSpPr/>
          <p:nvPr/>
        </p:nvSpPr>
        <p:spPr>
          <a:xfrm>
            <a:off x="1525000" y="1152475"/>
            <a:ext cx="1685400" cy="183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8"/>
          <p:cNvSpPr/>
          <p:nvPr/>
        </p:nvSpPr>
        <p:spPr>
          <a:xfrm>
            <a:off x="5966075" y="1385150"/>
            <a:ext cx="1685400" cy="146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8"/>
          <p:cNvSpPr txBox="1"/>
          <p:nvPr/>
        </p:nvSpPr>
        <p:spPr>
          <a:xfrm>
            <a:off x="4500425" y="4923300"/>
            <a:ext cx="46167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https://www.microsoft.com/en-us/research/uploads/prod/2018/04/NeuralIR-Nov2017.pdf</a:t>
            </a:r>
            <a:endParaRPr sz="9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Model</a:t>
            </a:r>
            <a:endParaRPr/>
          </a:p>
        </p:txBody>
      </p:sp>
      <p:pic>
        <p:nvPicPr>
          <p:cNvPr id="319" name="Google Shape;3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450" y="1152475"/>
            <a:ext cx="6621425" cy="3855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9"/>
          <p:cNvSpPr/>
          <p:nvPr/>
        </p:nvSpPr>
        <p:spPr>
          <a:xfrm>
            <a:off x="1070175" y="1148200"/>
            <a:ext cx="2896200" cy="37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9"/>
          <p:cNvSpPr txBox="1"/>
          <p:nvPr/>
        </p:nvSpPr>
        <p:spPr>
          <a:xfrm>
            <a:off x="4500425" y="4923300"/>
            <a:ext cx="46167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https://www.microsoft.com/en-us/research/uploads/prod/2018/04/NeuralIR-Nov2017.pdf</a:t>
            </a:r>
            <a:endParaRPr sz="9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pic>
        <p:nvPicPr>
          <p:cNvPr id="327" name="Google Shape;3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638" y="1576275"/>
            <a:ext cx="3468723" cy="32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0"/>
          <p:cNvSpPr txBox="1"/>
          <p:nvPr>
            <p:ph idx="1" type="body"/>
          </p:nvPr>
        </p:nvSpPr>
        <p:spPr>
          <a:xfrm>
            <a:off x="311700" y="1152475"/>
            <a:ext cx="85206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199,753 (Q,D) from the Bing search engine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of Training Data Size</a:t>
            </a:r>
            <a:endParaRPr/>
          </a:p>
        </p:txBody>
      </p:sp>
      <p:sp>
        <p:nvSpPr>
          <p:cNvPr id="334" name="Google Shape;334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199,753 (Q,D) from the Bing search engine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distributed model benefits a lot from more training data, while the local model does not.</a:t>
            </a:r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26" y="2415700"/>
            <a:ext cx="8449350" cy="26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idx="1" type="body"/>
          </p:nvPr>
        </p:nvSpPr>
        <p:spPr>
          <a:xfrm>
            <a:off x="311700" y="1152475"/>
            <a:ext cx="8520600" cy="3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Word Translation Without Parallel Data (MUSE)</a:t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Alexis Conneau, Guillaume Lample,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Marc'Aurelio Ranzato, Ludovic Denoyer, Hervé Jégou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ICLR 2018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IR Models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Boolean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Vector Space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Statistical Language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Relevance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Pseudo Relevance Feedback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46" name="Google Shape;346;p53"/>
          <p:cNvSpPr txBox="1"/>
          <p:nvPr>
            <p:ph idx="1" type="body"/>
          </p:nvPr>
        </p:nvSpPr>
        <p:spPr>
          <a:xfrm>
            <a:off x="311700" y="1152475"/>
            <a:ext cx="8520600" cy="26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word embeddings for individual languages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word2vec, GloVe, ELMo</a:t>
            </a:r>
            <a:endParaRPr sz="800"/>
          </a:p>
          <a:p>
            <a:pPr indent="4191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indent="4191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indent="4191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4191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		</a:t>
            </a:r>
            <a:endParaRPr/>
          </a:p>
          <a:p>
            <a:pPr indent="4191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	</a:t>
            </a:r>
            <a:endParaRPr/>
          </a:p>
          <a:p>
            <a:pPr indent="4191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Relation between Two Embedding Spaces</a:t>
            </a:r>
            <a:endParaRPr/>
          </a:p>
        </p:txBody>
      </p:sp>
      <p:pic>
        <p:nvPicPr>
          <p:cNvPr id="352" name="Google Shape;35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991" y="1152475"/>
            <a:ext cx="5198025" cy="363647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4"/>
          <p:cNvSpPr txBox="1"/>
          <p:nvPr/>
        </p:nvSpPr>
        <p:spPr>
          <a:xfrm>
            <a:off x="1110150" y="4840000"/>
            <a:ext cx="74436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Similar geometric relations between numbers and animals in English and Spanish (Mikolov et al., 2013)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59" name="Google Shape;359;p55"/>
          <p:cNvSpPr txBox="1"/>
          <p:nvPr>
            <p:ph idx="1" type="body"/>
          </p:nvPr>
        </p:nvSpPr>
        <p:spPr>
          <a:xfrm>
            <a:off x="311700" y="1152475"/>
            <a:ext cx="8520600" cy="26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word embeddings for individual languages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word2vec, GloVe, ELMo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have the same embedding space for two different languages?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Cross-lingual word embeddings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word translation and other downstream multilingual NLP task such as CLIR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a linear mapping from a source to a target embedding space</a:t>
            </a:r>
            <a:endParaRPr sz="800"/>
          </a:p>
          <a:p>
            <a:pPr indent="4191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indent="4191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indent="4191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4191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		</a:t>
            </a:r>
            <a:endParaRPr/>
          </a:p>
          <a:p>
            <a:pPr indent="4191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	</a:t>
            </a:r>
            <a:endParaRPr/>
          </a:p>
          <a:p>
            <a:pPr indent="4191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Mapping between Two Embedding Spaces</a:t>
            </a:r>
            <a:endParaRPr/>
          </a:p>
        </p:txBody>
      </p:sp>
      <p:pic>
        <p:nvPicPr>
          <p:cNvPr id="365" name="Google Shape;3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763" y="1436687"/>
            <a:ext cx="506247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6"/>
          <p:cNvSpPr txBox="1"/>
          <p:nvPr/>
        </p:nvSpPr>
        <p:spPr>
          <a:xfrm>
            <a:off x="1191300" y="4893975"/>
            <a:ext cx="79044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https://code.fb.com/ai-research/unsupervised-machine-translation-a-novel-approach-to-provide-fast-accurate-translations-for-more-languages/</a:t>
            </a:r>
            <a:endParaRPr sz="9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Mapping between Two Embedding Spaces</a:t>
            </a:r>
            <a:endParaRPr/>
          </a:p>
        </p:txBody>
      </p:sp>
      <p:pic>
        <p:nvPicPr>
          <p:cNvPr id="372" name="Google Shape;3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575" y="3690800"/>
            <a:ext cx="3298849" cy="6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0038" y="1492178"/>
            <a:ext cx="5303924" cy="18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7"/>
          <p:cNvSpPr txBox="1"/>
          <p:nvPr/>
        </p:nvSpPr>
        <p:spPr>
          <a:xfrm>
            <a:off x="7087875" y="4894500"/>
            <a:ext cx="20562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https://arxiv.org/pdf/1710.04087.pdf</a:t>
            </a:r>
            <a:endParaRPr sz="9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00" y="1277875"/>
            <a:ext cx="4472431" cy="34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125" y="1277176"/>
            <a:ext cx="4111332" cy="34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Cross-lingual Word Embedding Models</a:t>
            </a:r>
            <a:endParaRPr/>
          </a:p>
        </p:txBody>
      </p:sp>
      <p:sp>
        <p:nvSpPr>
          <p:cNvPr id="382" name="Google Shape;382;p58"/>
          <p:cNvSpPr txBox="1"/>
          <p:nvPr/>
        </p:nvSpPr>
        <p:spPr>
          <a:xfrm>
            <a:off x="6910200" y="4872600"/>
            <a:ext cx="2233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http://ruder.io/cross-lingual-embeddings/</a:t>
            </a:r>
            <a:endParaRPr sz="9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Need for Bilingual Supervision</a:t>
            </a:r>
            <a:endParaRPr/>
          </a:p>
        </p:txBody>
      </p:sp>
      <p:sp>
        <p:nvSpPr>
          <p:cNvPr id="388" name="Google Shape;388;p59"/>
          <p:cNvSpPr txBox="1"/>
          <p:nvPr>
            <p:ph idx="1" type="body"/>
          </p:nvPr>
        </p:nvSpPr>
        <p:spPr>
          <a:xfrm>
            <a:off x="311700" y="1152475"/>
            <a:ext cx="8520600" cy="3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Bilingual Supervision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Mikolov et al. (2013) use 5000 English-Spanish word translation (anchor points).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Less Bilingual Supervision					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Smith et al. (2017) employ identical character strings to form a parallel vocabulary.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Artetxe et al. (2017) </a:t>
            </a:r>
            <a:r>
              <a:rPr lang="en" sz="1600"/>
              <a:t>start</a:t>
            </a:r>
            <a:r>
              <a:rPr lang="en" sz="1600"/>
              <a:t> from a parallel vocabulary of aligned digits and do iterative mapping.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No Bilingual Supervision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MUSE, but still </a:t>
            </a:r>
            <a:r>
              <a:rPr lang="en" sz="1600"/>
              <a:t>on par </a:t>
            </a:r>
            <a:r>
              <a:rPr lang="en" sz="1600"/>
              <a:t>with or outperforms supervised state-of-the-art methods.</a:t>
            </a:r>
            <a:endParaRPr sz="16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Adversarial Two-Player Game</a:t>
            </a:r>
            <a:endParaRPr/>
          </a:p>
        </p:txBody>
      </p:sp>
      <p:sp>
        <p:nvSpPr>
          <p:cNvPr id="394" name="Google Shape;394;p60"/>
          <p:cNvSpPr/>
          <p:nvPr/>
        </p:nvSpPr>
        <p:spPr>
          <a:xfrm>
            <a:off x="492775" y="4003925"/>
            <a:ext cx="2320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X: source word embedding</a:t>
            </a:r>
            <a:endParaRPr/>
          </a:p>
        </p:txBody>
      </p:sp>
      <p:sp>
        <p:nvSpPr>
          <p:cNvPr id="395" name="Google Shape;395;p60"/>
          <p:cNvSpPr/>
          <p:nvPr/>
        </p:nvSpPr>
        <p:spPr>
          <a:xfrm>
            <a:off x="4057325" y="4003925"/>
            <a:ext cx="2320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Y: target word embedding</a:t>
            </a:r>
            <a:endParaRPr/>
          </a:p>
        </p:txBody>
      </p:sp>
      <p:sp>
        <p:nvSpPr>
          <p:cNvPr id="396" name="Google Shape;396;p60"/>
          <p:cNvSpPr/>
          <p:nvPr/>
        </p:nvSpPr>
        <p:spPr>
          <a:xfrm>
            <a:off x="754525" y="2833550"/>
            <a:ext cx="1796700" cy="5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W: Linear Mapping</a:t>
            </a:r>
            <a:endParaRPr/>
          </a:p>
        </p:txBody>
      </p:sp>
      <p:sp>
        <p:nvSpPr>
          <p:cNvPr id="397" name="Google Shape;397;p60"/>
          <p:cNvSpPr/>
          <p:nvPr/>
        </p:nvSpPr>
        <p:spPr>
          <a:xfrm>
            <a:off x="492775" y="1663175"/>
            <a:ext cx="2320200" cy="50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WX</a:t>
            </a:r>
            <a:endParaRPr/>
          </a:p>
        </p:txBody>
      </p:sp>
      <p:cxnSp>
        <p:nvCxnSpPr>
          <p:cNvPr id="398" name="Google Shape;398;p60"/>
          <p:cNvCxnSpPr>
            <a:stCxn id="394" idx="0"/>
            <a:endCxn id="396" idx="2"/>
          </p:cNvCxnSpPr>
          <p:nvPr/>
        </p:nvCxnSpPr>
        <p:spPr>
          <a:xfrm rot="10800000">
            <a:off x="1652875" y="3342425"/>
            <a:ext cx="0" cy="6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60"/>
          <p:cNvCxnSpPr>
            <a:stCxn id="396" idx="0"/>
            <a:endCxn id="397" idx="2"/>
          </p:cNvCxnSpPr>
          <p:nvPr/>
        </p:nvCxnSpPr>
        <p:spPr>
          <a:xfrm rot="10800000">
            <a:off x="1652875" y="2172050"/>
            <a:ext cx="0" cy="6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60"/>
          <p:cNvSpPr/>
          <p:nvPr/>
        </p:nvSpPr>
        <p:spPr>
          <a:xfrm>
            <a:off x="4319075" y="2833550"/>
            <a:ext cx="1796700" cy="5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D: Discriminator</a:t>
            </a:r>
            <a:endParaRPr/>
          </a:p>
        </p:txBody>
      </p:sp>
      <p:cxnSp>
        <p:nvCxnSpPr>
          <p:cNvPr id="401" name="Google Shape;401;p60"/>
          <p:cNvCxnSpPr>
            <a:stCxn id="397" idx="3"/>
            <a:endCxn id="400" idx="0"/>
          </p:cNvCxnSpPr>
          <p:nvPr/>
        </p:nvCxnSpPr>
        <p:spPr>
          <a:xfrm>
            <a:off x="2812975" y="1917575"/>
            <a:ext cx="2404500" cy="915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p60"/>
          <p:cNvCxnSpPr>
            <a:stCxn id="395" idx="0"/>
            <a:endCxn id="400" idx="2"/>
          </p:cNvCxnSpPr>
          <p:nvPr/>
        </p:nvCxnSpPr>
        <p:spPr>
          <a:xfrm rot="10800000">
            <a:off x="5217425" y="3342425"/>
            <a:ext cx="0" cy="6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" name="Google Shape;403;p60"/>
          <p:cNvSpPr/>
          <p:nvPr/>
        </p:nvSpPr>
        <p:spPr>
          <a:xfrm>
            <a:off x="7261900" y="2833550"/>
            <a:ext cx="1796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or target?</a:t>
            </a:r>
            <a:endParaRPr/>
          </a:p>
        </p:txBody>
      </p:sp>
      <p:cxnSp>
        <p:nvCxnSpPr>
          <p:cNvPr id="404" name="Google Shape;404;p60"/>
          <p:cNvCxnSpPr>
            <a:stCxn id="400" idx="3"/>
            <a:endCxn id="403" idx="1"/>
          </p:cNvCxnSpPr>
          <p:nvPr/>
        </p:nvCxnSpPr>
        <p:spPr>
          <a:xfrm>
            <a:off x="6115775" y="3087950"/>
            <a:ext cx="114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Adversarial Two-Player Game</a:t>
            </a:r>
            <a:endParaRPr/>
          </a:p>
        </p:txBody>
      </p:sp>
      <p:sp>
        <p:nvSpPr>
          <p:cNvPr id="410" name="Google Shape;410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Discriminative Objective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Distinguish between WX and 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Linear Mapping Objective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WX is close to Y such that the discriminator cannot distinguish between WX and Y</a:t>
            </a:r>
            <a:endParaRPr/>
          </a:p>
        </p:txBody>
      </p:sp>
      <p:pic>
        <p:nvPicPr>
          <p:cNvPr id="411" name="Google Shape;41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600" y="2158196"/>
            <a:ext cx="649280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488" y="4186023"/>
            <a:ext cx="610702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Translation</a:t>
            </a:r>
            <a:endParaRPr/>
          </a:p>
        </p:txBody>
      </p:sp>
      <p:sp>
        <p:nvSpPr>
          <p:cNvPr id="418" name="Google Shape;418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Produce reliable mapping between two languages based on Cosine Similarity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Symmetric: If word y in target is the NN of word x in source, we also want to have x in source is the NN of word y in target.</a:t>
            </a:r>
            <a:endParaRPr/>
          </a:p>
        </p:txBody>
      </p:sp>
      <p:pic>
        <p:nvPicPr>
          <p:cNvPr id="419" name="Google Shape;4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988" y="3891802"/>
            <a:ext cx="6088025" cy="44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00" y="3084075"/>
            <a:ext cx="3429001" cy="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Boolean Models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Relevant if and only if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424" y="1596149"/>
            <a:ext cx="1714300" cy="29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738" y="2753217"/>
            <a:ext cx="1845671" cy="29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9444" y="3910300"/>
            <a:ext cx="904250" cy="3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Unsupervised Model Selection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63"/>
          <p:cNvSpPr txBox="1"/>
          <p:nvPr>
            <p:ph idx="1" type="body"/>
          </p:nvPr>
        </p:nvSpPr>
        <p:spPr>
          <a:xfrm>
            <a:off x="311700" y="1152475"/>
            <a:ext cx="481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validation criterion is also unsupervised.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Cannot use bilingual aligned data for stopping the train or hyperparameter selection.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10K most frequent source words and generate a translation using CSLS.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their cosine similarity as a surrogate validation metric.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metric correlates well with the word translation accuracy (see figure).</a:t>
            </a:r>
            <a:endParaRPr/>
          </a:p>
        </p:txBody>
      </p:sp>
      <p:pic>
        <p:nvPicPr>
          <p:cNvPr id="427" name="Google Shape;42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594" y="1473300"/>
            <a:ext cx="3984226" cy="25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Evaluation Tasks</a:t>
            </a:r>
            <a:endParaRPr/>
          </a:p>
        </p:txBody>
      </p:sp>
      <p:sp>
        <p:nvSpPr>
          <p:cNvPr id="433" name="Google Shape;433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Translation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Cross-lingual Semantic Word Similarity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Sentence Translation Retrieval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Translation</a:t>
            </a:r>
            <a:endParaRPr/>
          </a:p>
        </p:txBody>
      </p:sp>
      <p:pic>
        <p:nvPicPr>
          <p:cNvPr id="439" name="Google Shape;43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200" y="1360353"/>
            <a:ext cx="6823602" cy="30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Cross-lingual Semantic Word Similarity</a:t>
            </a:r>
            <a:endParaRPr/>
          </a:p>
        </p:txBody>
      </p:sp>
      <p:pic>
        <p:nvPicPr>
          <p:cNvPr id="445" name="Google Shape;44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364" y="1554101"/>
            <a:ext cx="5196224" cy="287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Sentence Translation Retrieval</a:t>
            </a:r>
            <a:endParaRPr/>
          </a:p>
        </p:txBody>
      </p:sp>
      <p:pic>
        <p:nvPicPr>
          <p:cNvPr id="451" name="Google Shape;45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225" y="1630276"/>
            <a:ext cx="7751552" cy="24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8"/>
          <p:cNvSpPr txBox="1"/>
          <p:nvPr>
            <p:ph idx="1" type="body"/>
          </p:nvPr>
        </p:nvSpPr>
        <p:spPr>
          <a:xfrm>
            <a:off x="311700" y="1152475"/>
            <a:ext cx="8520600" cy="3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Unsupervised Cross-Lingual Information Retrieval using Monolingual Data Only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Robert Litschko, Goran Glavaš, Simone Paolo Ponzetto, Ivan Vulić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SIGIR 2018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462" name="Google Shape;462;p69"/>
          <p:cNvSpPr txBox="1"/>
          <p:nvPr>
            <p:ph idx="1" type="body"/>
          </p:nvPr>
        </p:nvSpPr>
        <p:spPr>
          <a:xfrm>
            <a:off x="311700" y="1152475"/>
            <a:ext cx="8520600" cy="38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Unsupervised Frameworks for CLIR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Leverage shared cross-lingual word embedding spaces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MUSE without without any bilingual supervision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Calculate semantic similarity directly from the cross-lingual embedding space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not use neural networks relying on relevance labels for supervision. 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Cross-Lingual Word Vector Spaces</a:t>
            </a:r>
            <a:endParaRPr/>
          </a:p>
        </p:txBody>
      </p:sp>
      <p:sp>
        <p:nvSpPr>
          <p:cNvPr id="468" name="Google Shape;468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amounts and types of bilingual supervision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Cross-Lingual Embeddings from Comparable Documents (CL-CD)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Cross-Lingual Embeddings from Word Translation Pairs (CL-WT)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Cross-Lingual Embeddings without Bilingual Supervision (CL-UNSUP)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MUSE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CLIR Models</a:t>
            </a:r>
            <a:endParaRPr/>
          </a:p>
        </p:txBody>
      </p:sp>
      <p:sp>
        <p:nvSpPr>
          <p:cNvPr id="474" name="Google Shape;474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BWE aggregation model (BWE-AGG)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Term-by-term query translation model (TbT-QT)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BWE aggregation model (BWE-AGG)</a:t>
            </a:r>
            <a:endParaRPr/>
          </a:p>
        </p:txBody>
      </p:sp>
      <p:sp>
        <p:nvSpPr>
          <p:cNvPr id="480" name="Google Shape;480;p72"/>
          <p:cNvSpPr txBox="1"/>
          <p:nvPr>
            <p:ph idx="1" type="body"/>
          </p:nvPr>
        </p:nvSpPr>
        <p:spPr>
          <a:xfrm>
            <a:off x="311700" y="1228725"/>
            <a:ext cx="8520600" cy="3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Document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Non-weighted addition (BWE-Agg-Add)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Weighted addition with the term’s inverse document frequency (BWE-Agg-IDF):</a:t>
            </a:r>
            <a:endParaRPr/>
          </a:p>
        </p:txBody>
      </p:sp>
      <p:pic>
        <p:nvPicPr>
          <p:cNvPr id="481" name="Google Shape;48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300" y="1510925"/>
            <a:ext cx="1309301" cy="4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72"/>
          <p:cNvPicPr preferRelativeResize="0"/>
          <p:nvPr/>
        </p:nvPicPr>
        <p:blipFill rotWithShape="1">
          <a:blip r:embed="rId4">
            <a:alphaModFix/>
          </a:blip>
          <a:srcRect b="0" l="0" r="0" t="6112"/>
          <a:stretch/>
        </p:blipFill>
        <p:spPr>
          <a:xfrm>
            <a:off x="3519799" y="3340450"/>
            <a:ext cx="1296926" cy="4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5075" y="4551350"/>
            <a:ext cx="2086374" cy="48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6438" y="1815675"/>
            <a:ext cx="207052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72"/>
          <p:cNvSpPr txBox="1"/>
          <p:nvPr/>
        </p:nvSpPr>
        <p:spPr>
          <a:xfrm>
            <a:off x="5774750" y="1228725"/>
            <a:ext cx="3093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Query-Document Relevance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Vector Space Model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 vector to represent a document or a query.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Relevance as similarity in the vector space.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100" y="1798529"/>
            <a:ext cx="3919776" cy="11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6048" y="4062425"/>
            <a:ext cx="1751899" cy="5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Term-by-term query translation model (TbT-QT)</a:t>
            </a:r>
            <a:endParaRPr/>
          </a:p>
        </p:txBody>
      </p:sp>
      <p:sp>
        <p:nvSpPr>
          <p:cNvPr id="491" name="Google Shape;491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query translation term-by-term based on the nearest neighbour.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query likelihood 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Google Shape;49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561" y="1737950"/>
            <a:ext cx="2602874" cy="5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0550" y="2496000"/>
            <a:ext cx="3640250" cy="4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7012" y="3955450"/>
            <a:ext cx="5089981" cy="5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</a:t>
            </a:r>
            <a:endParaRPr/>
          </a:p>
        </p:txBody>
      </p:sp>
      <p:sp>
        <p:nvSpPr>
          <p:cNvPr id="500" name="Google Shape;500;p74"/>
          <p:cNvSpPr txBox="1"/>
          <p:nvPr>
            <p:ph idx="1" type="body"/>
          </p:nvPr>
        </p:nvSpPr>
        <p:spPr>
          <a:xfrm>
            <a:off x="311700" y="1152475"/>
            <a:ext cx="8520600" cy="17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CLEF 2001-2003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Query: English (EN)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Document: Dutch (NL), Italian (IT), Finnish (FI)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50, 50, 60 EN queries</a:t>
            </a:r>
            <a:endParaRPr/>
          </a:p>
        </p:txBody>
      </p:sp>
      <p:pic>
        <p:nvPicPr>
          <p:cNvPr id="501" name="Google Shape;50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975" y="3215049"/>
            <a:ext cx="5478047" cy="12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507" name="Google Shape;50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262" y="1375850"/>
            <a:ext cx="7337473" cy="26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Research</a:t>
            </a:r>
            <a:endParaRPr/>
          </a:p>
        </p:txBody>
      </p:sp>
      <p:sp>
        <p:nvSpPr>
          <p:cNvPr id="513" name="Google Shape;513;p76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Multilingual Embeddings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Unsupervised Multilingual Word Embeddings</a:t>
            </a:r>
            <a:r>
              <a:rPr lang="en"/>
              <a:t> (EMNLP 2018)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Multi-lingual Common Semantic Space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Multi-lingual Common Semantic Space Construction via Cluster-Consistent Word Embedding</a:t>
            </a:r>
            <a:r>
              <a:rPr lang="en"/>
              <a:t> (EMNLP 2018)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From crosslingual word embedding to (phrase-based) unsupervised neural machine translation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Phrase-Based &amp; Neural Unsupervised Machine Translation</a:t>
            </a:r>
            <a:r>
              <a:rPr lang="en"/>
              <a:t> (EMNLP 2018)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519" name="Google Shape;519;p77"/>
          <p:cNvSpPr txBox="1"/>
          <p:nvPr>
            <p:ph idx="1" type="body"/>
          </p:nvPr>
        </p:nvSpPr>
        <p:spPr>
          <a:xfrm>
            <a:off x="311700" y="1000075"/>
            <a:ext cx="8520600" cy="4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1. </a:t>
            </a:r>
            <a:r>
              <a:rPr lang="en" sz="1600"/>
              <a:t>Why is adversarial training interesting</a:t>
            </a:r>
            <a:r>
              <a:rPr lang="en" sz="1600"/>
              <a:t>? Where else can we use it?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2. Where do neural networks struggle in CLIR? Where is the cutting edge?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3. How to improve multilingual embeddings?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4. How to use multilingual embeddings to improve CLIR for MATERIAL?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525" name="Google Shape;525;p78"/>
          <p:cNvSpPr txBox="1"/>
          <p:nvPr>
            <p:ph idx="1" type="body"/>
          </p:nvPr>
        </p:nvSpPr>
        <p:spPr>
          <a:xfrm>
            <a:off x="311700" y="1000075"/>
            <a:ext cx="85206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1. </a:t>
            </a:r>
            <a:r>
              <a:rPr lang="en" sz="1600"/>
              <a:t>Why is adversarial training interesting</a:t>
            </a:r>
            <a:r>
              <a:rPr lang="en" sz="1600"/>
              <a:t>? Where else can we use it?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is interesting because the supervision is learned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Generative model: GAN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Robust models by adding noise to the input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Domain adaptation by learning domain-invariant representation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2. Where do neural networks struggle in CLIR? Where is the cutting edge?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Needs lots of training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Deal with </a:t>
            </a:r>
            <a:r>
              <a:rPr lang="en" sz="1600"/>
              <a:t>phrase</a:t>
            </a:r>
            <a:r>
              <a:rPr lang="en" sz="1600"/>
              <a:t>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Incorporate morphology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Domain constraints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Predicting cutoff values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Knowledge Graph</a:t>
            </a:r>
            <a:endParaRPr sz="16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531" name="Google Shape;531;p79"/>
          <p:cNvSpPr txBox="1"/>
          <p:nvPr>
            <p:ph idx="1" type="body"/>
          </p:nvPr>
        </p:nvSpPr>
        <p:spPr>
          <a:xfrm>
            <a:off x="311700" y="1000075"/>
            <a:ext cx="8520600" cy="4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3. How to improve multilingual embeddings?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Meeting in the middle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Taking into account the multilingual alignments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4. How to use multilingual embeddings to improve CLIR for MATERIAL?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r>
              <a:rPr lang="en"/>
              <a:t>s </a:t>
            </a:r>
            <a:endParaRPr/>
          </a:p>
        </p:txBody>
      </p:sp>
      <p:sp>
        <p:nvSpPr>
          <p:cNvPr id="537" name="Google Shape;537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Learning to Match using Local and Distributed Representations of Text for Web Search</a:t>
            </a:r>
            <a:r>
              <a:rPr lang="en" sz="1100"/>
              <a:t> (WWW 2017)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MUSE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Word Translation Without Parallel Data</a:t>
            </a:r>
            <a:r>
              <a:rPr lang="en" sz="1100"/>
              <a:t> (ICLR 2018)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Unsupervised Cross-Lingual Information Retrieval using Monolingual Data Only</a:t>
            </a:r>
            <a:r>
              <a:rPr lang="en" sz="1100"/>
              <a:t> (SIGIR 2018)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Cross-Language Information Retrieval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An Introduction to Neural Information Retrieval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Neural Networks for Information Retrieval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9"/>
              </a:rPr>
              <a:t>Neural Information Retrieval: At the End of the Early Years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10"/>
              </a:rPr>
              <a:t>Neural Models for Information Retrieval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on Neural IR</a:t>
            </a:r>
            <a:endParaRPr/>
          </a:p>
        </p:txBody>
      </p:sp>
      <p:sp>
        <p:nvSpPr>
          <p:cNvPr id="543" name="Google Shape;543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Unsupervised Cross-Lingual Information Retrieval using Monolingual Data Only</a:t>
            </a:r>
            <a:r>
              <a:rPr lang="en" sz="1100"/>
              <a:t> (SIGIR 2018) [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code</a:t>
            </a:r>
            <a:r>
              <a:rPr lang="en" sz="1100"/>
              <a:t>]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Monolingual and Cross-Lingual Information Retrieval Models Based on (Bilingual) Word Embeddings</a:t>
            </a:r>
            <a:r>
              <a:rPr lang="en" sz="1100"/>
              <a:t> (SIGIR 2015)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Entity-Duet Neural Ranking: Understanding the Role of Knowledge Graph Semantics in Neural Information Retrieval</a:t>
            </a:r>
            <a:r>
              <a:rPr lang="en" sz="1100"/>
              <a:t> (ACL 2018) [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code</a:t>
            </a:r>
            <a:r>
              <a:rPr lang="en" sz="1100"/>
              <a:t>]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Cross-lingual Learning-to-Rank with Shared Representations</a:t>
            </a:r>
            <a:r>
              <a:rPr lang="en" sz="1100"/>
              <a:t> (NAACL 2018) [</a:t>
            </a:r>
            <a:r>
              <a:rPr lang="en" sz="1100" u="sng">
                <a:solidFill>
                  <a:schemeClr val="hlink"/>
                </a:solidFill>
                <a:hlinkClick r:id="rId9"/>
              </a:rPr>
              <a:t>data</a:t>
            </a:r>
            <a:r>
              <a:rPr lang="en" sz="1100"/>
              <a:t>]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10"/>
              </a:rPr>
              <a:t>Learning to Match using Local and Distributed Representations of Text for Web Search</a:t>
            </a:r>
            <a:r>
              <a:rPr lang="en" sz="1100"/>
              <a:t> (WWW 2017) [</a:t>
            </a:r>
            <a:r>
              <a:rPr lang="en" sz="1100" u="sng">
                <a:solidFill>
                  <a:schemeClr val="hlink"/>
                </a:solidFill>
                <a:hlinkClick r:id="rId11"/>
              </a:rPr>
              <a:t>code</a:t>
            </a:r>
            <a:r>
              <a:rPr lang="en" sz="1100"/>
              <a:t>]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12"/>
              </a:rPr>
              <a:t>PACRR: A Position-Aware Neural IR Model for Relevance Matching</a:t>
            </a:r>
            <a:r>
              <a:rPr lang="en" sz="1100"/>
              <a:t> (EMNLP 2017) [</a:t>
            </a:r>
            <a:r>
              <a:rPr lang="en" sz="1100" u="sng">
                <a:solidFill>
                  <a:schemeClr val="hlink"/>
                </a:solidFill>
                <a:hlinkClick r:id="rId13"/>
              </a:rPr>
              <a:t>code</a:t>
            </a:r>
            <a:r>
              <a:rPr lang="en" sz="1100"/>
              <a:t>]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14"/>
              </a:rPr>
              <a:t>Co-PACRR: A Context-Aware Neural IR Model for Ad-hoc Retrieval</a:t>
            </a:r>
            <a:r>
              <a:rPr lang="en" sz="1100"/>
              <a:t> (WSDM 2018)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on Cross-Lingual Word Representations</a:t>
            </a:r>
            <a:endParaRPr/>
          </a:p>
        </p:txBody>
      </p:sp>
      <p:sp>
        <p:nvSpPr>
          <p:cNvPr id="549" name="Google Shape;549;p82"/>
          <p:cNvSpPr txBox="1"/>
          <p:nvPr>
            <p:ph idx="1" type="body"/>
          </p:nvPr>
        </p:nvSpPr>
        <p:spPr>
          <a:xfrm>
            <a:off x="311700" y="1152475"/>
            <a:ext cx="8520600" cy="3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MUSE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Word Translation Without Parallel Data</a:t>
            </a:r>
            <a:r>
              <a:rPr lang="en" sz="1100"/>
              <a:t> (ICLR 2018) [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github</a:t>
            </a:r>
            <a:r>
              <a:rPr lang="en" sz="1100"/>
              <a:t>][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blog</a:t>
            </a:r>
            <a:r>
              <a:rPr lang="en" sz="1100"/>
              <a:t>]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Babylon - fastText_multilingual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Offline bilingual word vectors, orthogonal transformations and the inverted softmax</a:t>
            </a:r>
            <a:r>
              <a:rPr lang="en" sz="1100"/>
              <a:t> (ICLR 2017) [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github</a:t>
            </a:r>
            <a:r>
              <a:rPr lang="en" sz="1100"/>
              <a:t>]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Learning Crosslingual Word Embeddings without Bilingual Corpora</a:t>
            </a:r>
            <a:r>
              <a:rPr lang="en" sz="1100"/>
              <a:t> (EMNLP 2016) [</a:t>
            </a:r>
            <a:r>
              <a:rPr lang="en" sz="1100" u="sng">
                <a:solidFill>
                  <a:schemeClr val="hlink"/>
                </a:solidFill>
                <a:hlinkClick r:id="rId9"/>
              </a:rPr>
              <a:t>github</a:t>
            </a:r>
            <a:r>
              <a:rPr lang="en" sz="1100"/>
              <a:t>]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10"/>
              </a:rPr>
              <a:t>Multilingual Training of Crosslingual Word Embeddings</a:t>
            </a:r>
            <a:r>
              <a:rPr lang="en" sz="1100"/>
              <a:t> (EACL 2017)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11"/>
              </a:rPr>
              <a:t>Unsupervised Multilingual Word Embeddings</a:t>
            </a:r>
            <a:r>
              <a:rPr lang="en" sz="1100"/>
              <a:t> (EMNLP 2018) [</a:t>
            </a:r>
            <a:r>
              <a:rPr lang="en" sz="1100" u="sng">
                <a:solidFill>
                  <a:schemeClr val="hlink"/>
                </a:solidFill>
                <a:hlinkClick r:id="rId12"/>
              </a:rPr>
              <a:t>code</a:t>
            </a:r>
            <a:r>
              <a:rPr lang="en" sz="1100"/>
              <a:t>]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13"/>
              </a:rPr>
              <a:t>Massively Multilingual Word Embeddings</a:t>
            </a:r>
            <a:r>
              <a:rPr lang="en" sz="1100"/>
              <a:t> (multiCluster and multiCCA) (preprint)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14"/>
              </a:rPr>
              <a:t>Bilingual Word Representations with Monolingual Quality in Mind</a:t>
            </a:r>
            <a:r>
              <a:rPr lang="en" sz="1100"/>
              <a:t> (bivec) (NAACL 2015 workshop) [</a:t>
            </a:r>
            <a:r>
              <a:rPr lang="en" sz="1100" u="sng">
                <a:solidFill>
                  <a:schemeClr val="hlink"/>
                </a:solidFill>
                <a:hlinkClick r:id="rId15"/>
              </a:rPr>
              <a:t>github</a:t>
            </a:r>
            <a:r>
              <a:rPr lang="en" sz="1100"/>
              <a:t>]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16"/>
              </a:rPr>
              <a:t>Cross-lingual Models of Word Embeddings: An Empirical Comparison</a:t>
            </a:r>
            <a:r>
              <a:rPr lang="en" sz="1100"/>
              <a:t> (ACL 2016)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17"/>
              </a:rPr>
              <a:t>Bilingual Embeddings with Random Walks over Multilingual Wordnets</a:t>
            </a:r>
            <a:r>
              <a:rPr lang="en" sz="1100"/>
              <a:t> (Knowledge-Based Systems, 2018)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18"/>
              </a:rPr>
              <a:t>Cross-lingual Word Clusters for Direct Transfer of Linguistic Structure</a:t>
            </a:r>
            <a:r>
              <a:rPr lang="en" sz="1100"/>
              <a:t> (NAACL 2012)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Language Models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score a document D given a query Q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b="0" l="0" r="78869" t="0"/>
          <a:stretch/>
        </p:blipFill>
        <p:spPr>
          <a:xfrm>
            <a:off x="2621840" y="2840100"/>
            <a:ext cx="824174" cy="60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55" name="Google Shape;555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 Evaluation Metrics</a:t>
            </a:r>
            <a:endParaRPr/>
          </a:p>
        </p:txBody>
      </p:sp>
      <p:sp>
        <p:nvSpPr>
          <p:cNvPr id="567" name="Google Shape;567;p85"/>
          <p:cNvSpPr txBox="1"/>
          <p:nvPr>
            <p:ph idx="1" type="body"/>
          </p:nvPr>
        </p:nvSpPr>
        <p:spPr>
          <a:xfrm>
            <a:off x="311700" y="1152475"/>
            <a:ext cx="8520600" cy="3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 and Recall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Mean reciprocal rank (MRR)</a:t>
            </a:r>
            <a:endParaRPr/>
          </a:p>
        </p:txBody>
      </p:sp>
      <p:pic>
        <p:nvPicPr>
          <p:cNvPr id="568" name="Google Shape;56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975" y="4155350"/>
            <a:ext cx="2585305" cy="8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8550" y="1683550"/>
            <a:ext cx="4766900" cy="8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0475" y="2667089"/>
            <a:ext cx="4766902" cy="691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 Evaluation Metrics</a:t>
            </a:r>
            <a:endParaRPr/>
          </a:p>
        </p:txBody>
      </p:sp>
      <p:sp>
        <p:nvSpPr>
          <p:cNvPr id="576" name="Google Shape;576;p86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Mean Average Precision (mAP)</a:t>
            </a:r>
            <a:endParaRPr/>
          </a:p>
        </p:txBody>
      </p:sp>
      <p:sp>
        <p:nvSpPr>
          <p:cNvPr id="577" name="Google Shape;577;p86"/>
          <p:cNvSpPr txBox="1"/>
          <p:nvPr/>
        </p:nvSpPr>
        <p:spPr>
          <a:xfrm>
            <a:off x="6359925" y="4867400"/>
            <a:ext cx="27840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https://www.youtube.com/watch?v=pM6DJ0ZZee0</a:t>
            </a:r>
            <a:endParaRPr sz="900"/>
          </a:p>
        </p:txBody>
      </p:sp>
      <p:pic>
        <p:nvPicPr>
          <p:cNvPr id="578" name="Google Shape;578;p86"/>
          <p:cNvPicPr preferRelativeResize="0"/>
          <p:nvPr/>
        </p:nvPicPr>
        <p:blipFill rotWithShape="1">
          <a:blip r:embed="rId3">
            <a:alphaModFix/>
          </a:blip>
          <a:srcRect b="0" l="0" r="0" t="17992"/>
          <a:stretch/>
        </p:blipFill>
        <p:spPr>
          <a:xfrm>
            <a:off x="1710925" y="1521550"/>
            <a:ext cx="5643399" cy="334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 Evaluation Metrics</a:t>
            </a:r>
            <a:endParaRPr/>
          </a:p>
        </p:txBody>
      </p:sp>
      <p:sp>
        <p:nvSpPr>
          <p:cNvPr id="584" name="Google Shape;584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Normalized discounted cumulative gain (</a:t>
            </a:r>
            <a:r>
              <a:rPr lang="en"/>
              <a:t>NDCG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Range from 0 to 1</a:t>
            </a:r>
            <a:endParaRPr/>
          </a:p>
        </p:txBody>
      </p:sp>
      <p:pic>
        <p:nvPicPr>
          <p:cNvPr id="585" name="Google Shape;58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549" y="2258449"/>
            <a:ext cx="3010975" cy="8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CLIR Data Sets</a:t>
            </a:r>
            <a:endParaRPr/>
          </a:p>
        </p:txBody>
      </p:sp>
      <p:sp>
        <p:nvSpPr>
          <p:cNvPr id="591" name="Google Shape;591;p88"/>
          <p:cNvSpPr txBox="1"/>
          <p:nvPr>
            <p:ph idx="1" type="body"/>
          </p:nvPr>
        </p:nvSpPr>
        <p:spPr>
          <a:xfrm>
            <a:off x="311700" y="1152475"/>
            <a:ext cx="8520600" cy="3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TREC(Text REtrieval Conference) organized by NIST (the National Institute of Standards and Technology)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Spanish, English, French, German, Italian, Chinese, Arabic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CLEF (Cross-Language Experiment Forum)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 on European languages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Indian languages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NTCIR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 on Asian languages:  Japanese, Chinese, Korean, Vietnamese, Mongolian, and so on.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CLIR Data Sets</a:t>
            </a:r>
            <a:endParaRPr/>
          </a:p>
        </p:txBody>
      </p:sp>
      <p:sp>
        <p:nvSpPr>
          <p:cNvPr id="597" name="Google Shape;597;p89"/>
          <p:cNvSpPr txBox="1"/>
          <p:nvPr>
            <p:ph idx="1" type="body"/>
          </p:nvPr>
        </p:nvSpPr>
        <p:spPr>
          <a:xfrm>
            <a:off x="311700" y="1152475"/>
            <a:ext cx="8520600" cy="3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organized by IARPA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Swahili and Tagalog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Surprise Language: Somali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WikiCLIR (NAACL 2018)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Wikipedia on the same topics in different languages.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Automatic Creation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Query: first sentence of English articles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Relevant Documents: foreign document linked from the English articles.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IR and CLIR Architectures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3" name="Google Shape;60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401" y="1384875"/>
            <a:ext cx="3987900" cy="31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03" y="1896275"/>
            <a:ext cx="4309424" cy="2672599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90"/>
          <p:cNvSpPr txBox="1"/>
          <p:nvPr/>
        </p:nvSpPr>
        <p:spPr>
          <a:xfrm>
            <a:off x="6037200" y="4896000"/>
            <a:ext cx="31068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http://www.iro.umontreal.ca/~nie/IFT6255/Books/CLIR.pdf</a:t>
            </a:r>
            <a:endParaRPr sz="9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Neural IR Architectures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877" y="1152475"/>
            <a:ext cx="5695073" cy="3716926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91"/>
          <p:cNvSpPr txBox="1"/>
          <p:nvPr/>
        </p:nvSpPr>
        <p:spPr>
          <a:xfrm>
            <a:off x="3189550" y="4851000"/>
            <a:ext cx="5954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https://www.microsoft.com/en-us/research/wp-content/uploads/2017/06/fntir-neuralir-mitra.pdf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IR Architectures</a:t>
            </a:r>
            <a:endParaRPr/>
          </a:p>
        </p:txBody>
      </p:sp>
      <p:pic>
        <p:nvPicPr>
          <p:cNvPr id="618" name="Google Shape;61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999" y="1152475"/>
            <a:ext cx="6508001" cy="3799824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92"/>
          <p:cNvSpPr txBox="1"/>
          <p:nvPr/>
        </p:nvSpPr>
        <p:spPr>
          <a:xfrm>
            <a:off x="3189550" y="4851000"/>
            <a:ext cx="5954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https://www.microsoft.com/en-us/research/wp-content/uploads/2017/06/fntir-neuralir-mitra.pdf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Language Models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score a document D given a query Q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Bayes rule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 b="0" l="0" r="39102" t="0"/>
          <a:stretch/>
        </p:blipFill>
        <p:spPr>
          <a:xfrm>
            <a:off x="2621845" y="2840100"/>
            <a:ext cx="2375226" cy="60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625" name="Google Shape;625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relevant document: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set of non-relevant document: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Optimize cross-entropy loss</a:t>
            </a:r>
            <a:endParaRPr/>
          </a:p>
        </p:txBody>
      </p:sp>
      <p:pic>
        <p:nvPicPr>
          <p:cNvPr id="626" name="Google Shape;62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825" y="3758949"/>
            <a:ext cx="4782326" cy="8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4625" y="1242850"/>
            <a:ext cx="260100" cy="3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4550" y="1745475"/>
            <a:ext cx="379304" cy="3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5850" y="2268300"/>
            <a:ext cx="2187383" cy="3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Orthogonality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94"/>
          <p:cNvSpPr txBox="1"/>
          <p:nvPr>
            <p:ph idx="1" type="body"/>
          </p:nvPr>
        </p:nvSpPr>
        <p:spPr>
          <a:xfrm>
            <a:off x="311700" y="1152475"/>
            <a:ext cx="8520600" cy="28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an orthogonality linear mapping W?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monolingual quality is preserved.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dot product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L2 distance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the training more stable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Alternate the following update with the update of our model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Stay close to an orthogonal matrix</a:t>
            </a:r>
            <a:endParaRPr/>
          </a:p>
        </p:txBody>
      </p:sp>
      <p:pic>
        <p:nvPicPr>
          <p:cNvPr id="636" name="Google Shape;63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2725" y="4011613"/>
            <a:ext cx="3447601" cy="5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Language Models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score a document D given a query Q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Bayes rule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P(Q) is not important because we only care about the ranking of D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38" y="2840099"/>
            <a:ext cx="3900325" cy="60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